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6" r:id="rId3"/>
    <p:sldId id="259" r:id="rId4"/>
    <p:sldId id="258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E2A3A-DF99-4AA0-A069-F43BFA9B73CA}" type="datetimeFigureOut">
              <a:rPr lang="zh-CN" altLang="en-US" smtClean="0"/>
              <a:t>2013/3/27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8A384-A07F-4473-8495-134B6CC322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65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942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53FA3F1-C2B6-4FA5-B201-80B9CC3040BF}" type="slidenum">
              <a:rPr lang="zh-CN" altLang="en-US">
                <a:solidFill>
                  <a:srgbClr val="000000"/>
                </a:solidFill>
              </a:rPr>
              <a:pPr eaLnBrk="1" hangingPunct="1"/>
              <a:t>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0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942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53FA3F1-C2B6-4FA5-B201-80B9CC3040BF}" type="slidenum">
              <a:rPr lang="zh-CN" altLang="en-US">
                <a:solidFill>
                  <a:srgbClr val="000000"/>
                </a:solidFill>
              </a:rPr>
              <a:pPr eaLnBrk="1" hangingPunct="1"/>
              <a:t>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942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53FA3F1-C2B6-4FA5-B201-80B9CC3040BF}" type="slidenum">
              <a:rPr lang="zh-CN" altLang="en-US">
                <a:solidFill>
                  <a:srgbClr val="000000"/>
                </a:solidFill>
              </a:rPr>
              <a:pPr eaLnBrk="1" hangingPunct="1"/>
              <a:t>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91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942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53FA3F1-C2B6-4FA5-B201-80B9CC3040BF}" type="slidenum">
              <a:rPr lang="zh-CN" altLang="en-US">
                <a:solidFill>
                  <a:srgbClr val="000000"/>
                </a:solidFill>
              </a:rPr>
              <a:pPr eaLnBrk="1" hangingPunct="1"/>
              <a:t>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2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942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53FA3F1-C2B6-4FA5-B201-80B9CC3040BF}" type="slidenum">
              <a:rPr lang="zh-CN" altLang="en-US">
                <a:solidFill>
                  <a:srgbClr val="000000"/>
                </a:solidFill>
              </a:rPr>
              <a:pPr eaLnBrk="1" hangingPunct="1"/>
              <a:t>6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25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942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53FA3F1-C2B6-4FA5-B201-80B9CC3040BF}" type="slidenum">
              <a:rPr lang="zh-CN" altLang="en-US">
                <a:solidFill>
                  <a:srgbClr val="000000"/>
                </a:solidFill>
              </a:rPr>
              <a:pPr eaLnBrk="1" hangingPunct="1"/>
              <a:t>7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49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942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53FA3F1-C2B6-4FA5-B201-80B9CC3040BF}" type="slidenum">
              <a:rPr lang="zh-CN" altLang="en-US">
                <a:solidFill>
                  <a:srgbClr val="000000"/>
                </a:solidFill>
              </a:rPr>
              <a:pPr eaLnBrk="1" hangingPunct="1"/>
              <a:t>8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48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942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53FA3F1-C2B6-4FA5-B201-80B9CC3040BF}" type="slidenum">
              <a:rPr lang="zh-CN" altLang="en-US">
                <a:solidFill>
                  <a:srgbClr val="000000"/>
                </a:solidFill>
              </a:rPr>
              <a:pPr eaLnBrk="1" hangingPunct="1"/>
              <a:t>9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8E67-E7C7-4DF9-B189-506FE1558EA4}" type="datetimeFigureOut">
              <a:rPr lang="zh-CN" altLang="en-US" smtClean="0"/>
              <a:t>2013/3/27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A62E-A690-466B-B110-4B1E8B94D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83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8E67-E7C7-4DF9-B189-506FE1558EA4}" type="datetimeFigureOut">
              <a:rPr lang="zh-CN" altLang="en-US" smtClean="0"/>
              <a:t>2013/3/27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A62E-A690-466B-B110-4B1E8B94D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20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8E67-E7C7-4DF9-B189-506FE1558EA4}" type="datetimeFigureOut">
              <a:rPr lang="zh-CN" altLang="en-US" smtClean="0"/>
              <a:t>2013/3/27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A62E-A690-466B-B110-4B1E8B94D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32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2223E60-10AB-4098-839F-6E7A04A01433}" type="datetimeFigureOut">
              <a:rPr lang="zh-CN" altLang="en-US"/>
              <a:pPr>
                <a:defRPr/>
              </a:pPr>
              <a:t>2013/3/27</a:t>
            </a:fld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D0A27E4-E3CB-4015-B11D-67C7C87919B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1493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2223E60-10AB-4098-839F-6E7A04A01433}" type="datetimeFigureOut">
              <a:rPr lang="zh-CN" altLang="en-US"/>
              <a:pPr>
                <a:defRPr/>
              </a:pPr>
              <a:t>2013/3/27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F4B8846-337C-4F91-8EFC-0760093B907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03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2223E60-10AB-4098-839F-6E7A04A01433}" type="datetimeFigureOut">
              <a:rPr lang="zh-CN" altLang="en-US"/>
              <a:pPr>
                <a:defRPr/>
              </a:pPr>
              <a:t>2013/3/27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6D65DBE-71C2-417F-B857-AE1FE4AB01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84334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2223E60-10AB-4098-839F-6E7A04A01433}" type="datetimeFigureOut">
              <a:rPr lang="zh-CN" altLang="en-US"/>
              <a:pPr>
                <a:defRPr/>
              </a:pPr>
              <a:t>2013/3/27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09E155A-0686-446B-AF42-DBDD9C266B5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3432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2223E60-10AB-4098-839F-6E7A04A01433}" type="datetimeFigureOut">
              <a:rPr lang="zh-CN" altLang="en-US"/>
              <a:pPr>
                <a:defRPr/>
              </a:pPr>
              <a:t>2013/3/27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BE00A5F-4609-45FE-B33C-21B8D17CE1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734614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2223E60-10AB-4098-839F-6E7A04A01433}" type="datetimeFigureOut">
              <a:rPr lang="zh-CN" altLang="en-US"/>
              <a:pPr>
                <a:defRPr/>
              </a:pPr>
              <a:t>2013/3/27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ED7BA6B-B27B-4690-90D9-B5953C4D0C6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91700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2223E60-10AB-4098-839F-6E7A04A01433}" type="datetimeFigureOut">
              <a:rPr lang="zh-CN" altLang="en-US"/>
              <a:pPr>
                <a:defRPr/>
              </a:pPr>
              <a:t>2013/3/27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57A381F-C06A-4D27-B036-029D0C972F2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16320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2223E60-10AB-4098-839F-6E7A04A01433}" type="datetimeFigureOut">
              <a:rPr lang="zh-CN" altLang="en-US"/>
              <a:pPr>
                <a:defRPr/>
              </a:pPr>
              <a:t>2013/3/27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662558B-3C2F-4097-AFA7-7E562D6BE8A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06187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8E67-E7C7-4DF9-B189-506FE1558EA4}" type="datetimeFigureOut">
              <a:rPr lang="zh-CN" altLang="en-US" smtClean="0"/>
              <a:t>2013/3/27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A62E-A690-466B-B110-4B1E8B94D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733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2223E60-10AB-4098-839F-6E7A04A01433}" type="datetimeFigureOut">
              <a:rPr lang="zh-CN" altLang="en-US"/>
              <a:pPr>
                <a:defRPr/>
              </a:pPr>
              <a:t>2013/3/27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332B320-BF32-434E-856F-1D61395089B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92676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2223E60-10AB-4098-839F-6E7A04A01433}" type="datetimeFigureOut">
              <a:rPr lang="zh-CN" altLang="en-US"/>
              <a:pPr>
                <a:defRPr/>
              </a:pPr>
              <a:t>2013/3/27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226300A-7616-4481-B321-4F6B29A4B9C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111310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2223E60-10AB-4098-839F-6E7A04A01433}" type="datetimeFigureOut">
              <a:rPr lang="zh-CN" altLang="en-US"/>
              <a:pPr>
                <a:defRPr/>
              </a:pPr>
              <a:t>2013/3/27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547AB9D-3741-40B4-9C58-85B63CA76C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18128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8E67-E7C7-4DF9-B189-506FE1558EA4}" type="datetimeFigureOut">
              <a:rPr lang="zh-CN" altLang="en-US" smtClean="0"/>
              <a:t>2013/3/27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A62E-A690-466B-B110-4B1E8B94D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32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8E67-E7C7-4DF9-B189-506FE1558EA4}" type="datetimeFigureOut">
              <a:rPr lang="zh-CN" altLang="en-US" smtClean="0"/>
              <a:t>2013/3/27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A62E-A690-466B-B110-4B1E8B94D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59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8E67-E7C7-4DF9-B189-506FE1558EA4}" type="datetimeFigureOut">
              <a:rPr lang="zh-CN" altLang="en-US" smtClean="0"/>
              <a:t>2013/3/27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A62E-A690-466B-B110-4B1E8B94D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95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8E67-E7C7-4DF9-B189-506FE1558EA4}" type="datetimeFigureOut">
              <a:rPr lang="zh-CN" altLang="en-US" smtClean="0"/>
              <a:t>2013/3/27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A62E-A690-466B-B110-4B1E8B94D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96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8E67-E7C7-4DF9-B189-506FE1558EA4}" type="datetimeFigureOut">
              <a:rPr lang="zh-CN" altLang="en-US" smtClean="0"/>
              <a:t>2013/3/27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A62E-A690-466B-B110-4B1E8B94D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25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8E67-E7C7-4DF9-B189-506FE1558EA4}" type="datetimeFigureOut">
              <a:rPr lang="zh-CN" altLang="en-US" smtClean="0"/>
              <a:t>2013/3/27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A62E-A690-466B-B110-4B1E8B94D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26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8E67-E7C7-4DF9-B189-506FE1558EA4}" type="datetimeFigureOut">
              <a:rPr lang="zh-CN" altLang="en-US" smtClean="0"/>
              <a:t>2013/3/27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A62E-A690-466B-B110-4B1E8B94D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45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38E67-E7C7-4DF9-B189-506FE1558EA4}" type="datetimeFigureOut">
              <a:rPr lang="zh-CN" altLang="en-US" smtClean="0"/>
              <a:t>2013/3/27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EA62E-A690-466B-B110-4B1E8B94D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71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19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D2223E60-10AB-4098-839F-6E7A04A01433}" type="datetimeFigureOut">
              <a:rPr lang="zh-CN" altLang="en-US"/>
              <a:pPr>
                <a:defRPr/>
              </a:pPr>
              <a:t>2013/3/27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458FD8-07D4-4210-B8E6-B4ABF58B0A8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  <p:pic>
        <p:nvPicPr>
          <p:cNvPr id="8199" name="Picture 2" descr="内页顶底辅助形 副本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27065" b="-317"/>
          <a:stretch>
            <a:fillRect/>
          </a:stretch>
        </p:blipFill>
        <p:spPr bwMode="auto">
          <a:xfrm>
            <a:off x="0" y="6030913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灯片编号占位符 5"/>
          <p:cNvSpPr txBox="1">
            <a:spLocks noChangeArrowheads="1"/>
          </p:cNvSpPr>
          <p:nvPr userDrawn="1"/>
        </p:nvSpPr>
        <p:spPr bwMode="auto">
          <a:xfrm>
            <a:off x="-149977" y="6448431"/>
            <a:ext cx="1398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sym typeface="Arial" panose="020B0604020202020204" pitchFamily="34" charset="0"/>
              </a:rPr>
              <a:t>Page：</a:t>
            </a:r>
            <a:fld id="{0C6D52D0-AED3-4AC6-846C-03E6B42623E1}" type="slidenum">
              <a:rPr lang="zh-CN" altLang="en-US" sz="140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sym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20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itchFamily="34" charset="-127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3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90" y="2726150"/>
            <a:ext cx="9229090" cy="16687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01125" y="2711065"/>
            <a:ext cx="7189470" cy="633180"/>
          </a:xfrm>
          <a:prstGeom prst="rect">
            <a:avLst/>
          </a:prstGeom>
          <a:solidFill>
            <a:srgbClr val="EEECE1">
              <a:lumMod val="9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" name="文本框 19"/>
          <p:cNvSpPr txBox="1"/>
          <p:nvPr/>
        </p:nvSpPr>
        <p:spPr>
          <a:xfrm>
            <a:off x="1143000" y="3478313"/>
            <a:ext cx="2334260" cy="9144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3200" kern="1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Machine </a:t>
            </a:r>
            <a:r>
              <a:rPr lang="en-US" sz="3200" kern="100" dirty="0" smtClean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Specifications</a:t>
            </a:r>
            <a:endParaRPr lang="zh-CN" sz="1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274799" y="1677022"/>
            <a:ext cx="9773587" cy="11223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66233" y="1926367"/>
            <a:ext cx="7772400" cy="1116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500" dirty="0">
                <a:ln w="9208" cap="flat" cmpd="sng" algn="ctr">
                  <a:solidFill>
                    <a:srgbClr val="0055FE"/>
                  </a:solidFill>
                  <a:prstDash val="solid"/>
                  <a:round/>
                </a:ln>
                <a:solidFill>
                  <a:srgbClr val="0055FE"/>
                </a:solidFill>
                <a:latin typeface="DaunPenh"/>
                <a:cs typeface="宋体"/>
              </a:rPr>
              <a:t>LYNX PRECISION</a:t>
            </a:r>
            <a:r>
              <a:rPr lang="en-US" sz="55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noFill/>
                <a:latin typeface="DaunPenh"/>
                <a:cs typeface="宋体"/>
              </a:rPr>
              <a:t> </a:t>
            </a:r>
            <a:r>
              <a:rPr lang="en-US" sz="5500" dirty="0">
                <a:ln w="9208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latin typeface="DaunPenh"/>
                <a:cs typeface="宋体"/>
              </a:rPr>
              <a:t>PRODUCTS</a:t>
            </a:r>
            <a:endParaRPr lang="zh-CN" altLang="en-US" sz="1200" dirty="0">
              <a:solidFill>
                <a:prstClr val="black"/>
              </a:solidFill>
              <a:latin typeface="宋体"/>
              <a:cs typeface="宋体"/>
            </a:endParaRPr>
          </a:p>
          <a:p>
            <a:r>
              <a:rPr lang="en-US" sz="5500" dirty="0">
                <a:ln w="9208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宋体"/>
                <a:cs typeface="宋体"/>
              </a:rPr>
              <a:t> </a:t>
            </a:r>
            <a:endParaRPr lang="zh-CN" altLang="en-US" sz="1200" dirty="0">
              <a:solidFill>
                <a:prstClr val="black"/>
              </a:solidFill>
              <a:latin typeface="宋体"/>
              <a:cs typeface="宋体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72076" y="2051129"/>
            <a:ext cx="7867650" cy="10967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600" dirty="0">
                <a:ln w="9208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</a:ln>
                <a:solidFill>
                  <a:prstClr val="white">
                    <a:lumMod val="50000"/>
                  </a:prstClr>
                </a:solidFill>
                <a:latin typeface="DaunPenh"/>
                <a:cs typeface="宋体"/>
              </a:rPr>
              <a:t>GLOBAL CONTRACT MANUFACTURING CO.</a:t>
            </a:r>
            <a:endParaRPr lang="zh-CN" altLang="en-US" sz="1200" dirty="0">
              <a:ln w="9208" cap="flat" cmpd="sng" algn="ctr">
                <a:solidFill>
                  <a:prstClr val="white">
                    <a:lumMod val="50000"/>
                  </a:prstClr>
                </a:solidFill>
                <a:prstDash val="solid"/>
                <a:round/>
              </a:ln>
              <a:solidFill>
                <a:prstClr val="white">
                  <a:lumMod val="50000"/>
                </a:prstClr>
              </a:solidFill>
              <a:latin typeface="宋体"/>
              <a:cs typeface="宋体"/>
            </a:endParaRPr>
          </a:p>
          <a:p>
            <a:r>
              <a:rPr lang="en-US" sz="1200" dirty="0">
                <a:ln w="9208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宋体"/>
                <a:cs typeface="宋体"/>
              </a:rPr>
              <a:t> </a:t>
            </a:r>
            <a:endParaRPr lang="zh-CN" altLang="en-US" sz="1200" dirty="0">
              <a:solidFill>
                <a:prstClr val="black"/>
              </a:solidFill>
              <a:latin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130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57" y="6220648"/>
            <a:ext cx="4176771" cy="5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69895" y="1687785"/>
            <a:ext cx="4751505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2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Malgun Gothic" pitchFamily="34" charset="-127"/>
                <a:ea typeface="Malgun Gothic" pitchFamily="34" charset="-127"/>
                <a:cs typeface="宋体"/>
              </a:rPr>
              <a:t>Turmatic</a:t>
            </a:r>
            <a:r>
              <a:rPr lang="en-US" altLang="zh-CN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algun Gothic" pitchFamily="34" charset="-127"/>
                <a:ea typeface="Malgun Gothic" pitchFamily="34" charset="-127"/>
                <a:cs typeface="宋体"/>
              </a:rPr>
              <a:t> L 2530 Laser Cutter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algun Gothic" pitchFamily="34" charset="-127"/>
                <a:ea typeface="Malgun Gothic" pitchFamily="34" charset="-127"/>
                <a:cs typeface="宋体"/>
              </a:rPr>
              <a:t>YCM 106 CNC</a:t>
            </a:r>
            <a:endParaRPr lang="en-US" altLang="zh-CN" sz="2200" dirty="0">
              <a:solidFill>
                <a:prstClr val="black">
                  <a:lumMod val="65000"/>
                  <a:lumOff val="35000"/>
                </a:prstClr>
              </a:solidFill>
              <a:latin typeface="Malgun Gothic" pitchFamily="34" charset="-127"/>
              <a:ea typeface="Malgun Gothic" pitchFamily="34" charset="-127"/>
              <a:cs typeface="宋体"/>
            </a:endParaRP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algun Gothic" pitchFamily="34" charset="-127"/>
                <a:ea typeface="Malgun Gothic" pitchFamily="34" charset="-127"/>
                <a:cs typeface="宋体"/>
              </a:rPr>
              <a:t>CNC Machine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algun Gothic" pitchFamily="34" charset="-127"/>
                <a:ea typeface="Malgun Gothic" pitchFamily="34" charset="-127"/>
                <a:cs typeface="宋体"/>
              </a:rPr>
              <a:t>HB 16 Balancing Machine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algun Gothic" pitchFamily="34" charset="-127"/>
                <a:ea typeface="Malgun Gothic" pitchFamily="34" charset="-127"/>
                <a:cs typeface="宋体"/>
              </a:rPr>
              <a:t>A75 Tube Bender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algun Gothic" pitchFamily="34" charset="-127"/>
                <a:ea typeface="Malgun Gothic" pitchFamily="34" charset="-127"/>
                <a:cs typeface="宋体"/>
              </a:rPr>
              <a:t>QC12Y-8*3200 Shear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algun Gothic" pitchFamily="34" charset="-127"/>
                <a:ea typeface="Malgun Gothic" pitchFamily="34" charset="-127"/>
                <a:cs typeface="宋体"/>
              </a:rPr>
              <a:t>WC67Y-100/3200 Press Brake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altLang="zh-CN" sz="2200" dirty="0" smtClean="0">
              <a:solidFill>
                <a:prstClr val="black">
                  <a:lumMod val="65000"/>
                  <a:lumOff val="35000"/>
                </a:prstClr>
              </a:solidFill>
              <a:latin typeface="Malgun Gothic" pitchFamily="34" charset="-127"/>
              <a:ea typeface="Malgun Gothic" pitchFamily="34" charset="-127"/>
              <a:cs typeface="宋体"/>
            </a:endParaRP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altLang="zh-CN" sz="2200" dirty="0" smtClean="0">
              <a:solidFill>
                <a:prstClr val="black">
                  <a:lumMod val="65000"/>
                  <a:lumOff val="35000"/>
                </a:prstClr>
              </a:solidFill>
              <a:latin typeface="Malgun Gothic" pitchFamily="34" charset="-127"/>
              <a:ea typeface="Malgun Gothic" pitchFamily="34" charset="-127"/>
              <a:cs typeface="宋体"/>
            </a:endParaRPr>
          </a:p>
          <a:p>
            <a:pPr marL="571500" indent="-571500">
              <a:buFont typeface="Arial" pitchFamily="34" charset="0"/>
              <a:buChar char="•"/>
            </a:pPr>
            <a:endParaRPr lang="en-US" altLang="zh-CN" sz="2000" dirty="0">
              <a:ln w="9208" cap="flat" cmpd="sng" algn="ctr">
                <a:solidFill>
                  <a:srgbClr val="0055FE"/>
                </a:solidFill>
                <a:prstDash val="solid"/>
                <a:round/>
              </a:ln>
              <a:solidFill>
                <a:prstClr val="black">
                  <a:lumMod val="65000"/>
                  <a:lumOff val="35000"/>
                </a:prstClr>
              </a:solidFill>
              <a:latin typeface="Malgun Gothic" pitchFamily="34" charset="-127"/>
              <a:ea typeface="Malgun Gothic" pitchFamily="34" charset="-127"/>
              <a:cs typeface="宋体"/>
            </a:endParaRPr>
          </a:p>
          <a:p>
            <a:pPr marL="571500" indent="-571500">
              <a:buFont typeface="Arial" pitchFamily="34" charset="0"/>
              <a:buChar char="•"/>
            </a:pPr>
            <a:endParaRPr lang="en-US" altLang="zh-CN" sz="2000" u="sng" dirty="0">
              <a:ln w="9208" cap="flat" cmpd="sng" algn="ctr">
                <a:solidFill>
                  <a:srgbClr val="0055FE"/>
                </a:solidFill>
                <a:prstDash val="solid"/>
                <a:round/>
              </a:ln>
              <a:solidFill>
                <a:srgbClr val="0055FE"/>
              </a:solidFill>
              <a:latin typeface="Malgun Gothic" pitchFamily="34" charset="-127"/>
              <a:ea typeface="Malgun Gothic" pitchFamily="34" charset="-127"/>
              <a:cs typeface="宋体"/>
            </a:endParaRPr>
          </a:p>
          <a:p>
            <a:endParaRPr lang="en-US" altLang="zh-CN" sz="2000" u="sng" dirty="0">
              <a:ln w="9208" cap="flat" cmpd="sng" algn="ctr">
                <a:solidFill>
                  <a:srgbClr val="0055FE"/>
                </a:solidFill>
                <a:prstDash val="solid"/>
                <a:round/>
              </a:ln>
              <a:solidFill>
                <a:srgbClr val="0055FE"/>
              </a:solidFill>
              <a:latin typeface="Malgun Gothic" pitchFamily="34" charset="-127"/>
              <a:ea typeface="Malgun Gothic" pitchFamily="34" charset="-127"/>
              <a:cs typeface="宋体"/>
            </a:endParaRPr>
          </a:p>
          <a:p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72528" y="160909"/>
            <a:ext cx="7867650" cy="10967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altLang="zh-CN" sz="2400" dirty="0" smtClean="0">
                <a:ln w="9208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</a:ln>
                <a:solidFill>
                  <a:prstClr val="white">
                    <a:lumMod val="50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宋体"/>
              </a:rPr>
              <a:t>Table of Contents</a:t>
            </a:r>
            <a:endParaRPr lang="zh-CN" altLang="en-US" sz="1200" dirty="0">
              <a:solidFill>
                <a:prstClr val="black"/>
              </a:solidFill>
              <a:latin typeface="宋体"/>
              <a:cs typeface="宋体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6268637" y="1687785"/>
            <a:ext cx="4751505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algun Gothic" pitchFamily="34" charset="-127"/>
                <a:ea typeface="Malgun Gothic" pitchFamily="34" charset="-127"/>
                <a:cs typeface="宋体"/>
              </a:rPr>
              <a:t>Page 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algun Gothic" pitchFamily="34" charset="-127"/>
                <a:ea typeface="Malgun Gothic" pitchFamily="34" charset="-127"/>
                <a:cs typeface="宋体"/>
              </a:rPr>
              <a:t>Page 4</a:t>
            </a:r>
            <a:endParaRPr lang="en-US" altLang="zh-CN" sz="2200" dirty="0">
              <a:solidFill>
                <a:prstClr val="black">
                  <a:lumMod val="65000"/>
                  <a:lumOff val="35000"/>
                </a:prstClr>
              </a:solidFill>
              <a:latin typeface="Malgun Gothic" pitchFamily="34" charset="-127"/>
              <a:ea typeface="Malgun Gothic" pitchFamily="34" charset="-127"/>
              <a:cs typeface="宋体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algun Gothic" pitchFamily="34" charset="-127"/>
                <a:ea typeface="Malgun Gothic" pitchFamily="34" charset="-127"/>
                <a:cs typeface="宋体"/>
              </a:rPr>
              <a:t>Page 5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algun Gothic" pitchFamily="34" charset="-127"/>
                <a:ea typeface="Malgun Gothic" pitchFamily="34" charset="-127"/>
                <a:cs typeface="宋体"/>
              </a:rPr>
              <a:t>Page 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algun Gothic" pitchFamily="34" charset="-127"/>
                <a:ea typeface="Malgun Gothic" pitchFamily="34" charset="-127"/>
                <a:cs typeface="宋体"/>
              </a:rPr>
              <a:t>Page 7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algun Gothic" pitchFamily="34" charset="-127"/>
                <a:ea typeface="Malgun Gothic" pitchFamily="34" charset="-127"/>
                <a:cs typeface="宋体"/>
              </a:rPr>
              <a:t>Page 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algun Gothic" pitchFamily="34" charset="-127"/>
                <a:ea typeface="Malgun Gothic" pitchFamily="34" charset="-127"/>
                <a:cs typeface="宋体"/>
              </a:rPr>
              <a:t>Page 9</a:t>
            </a:r>
          </a:p>
          <a:p>
            <a:pPr marL="571500" indent="-571500">
              <a:buFont typeface="Arial" pitchFamily="34" charset="0"/>
              <a:buChar char="•"/>
            </a:pPr>
            <a:endParaRPr lang="en-US" altLang="zh-CN" sz="2000" dirty="0">
              <a:ln w="9208" cap="flat" cmpd="sng" algn="ctr">
                <a:solidFill>
                  <a:srgbClr val="0055FE"/>
                </a:solidFill>
                <a:prstDash val="solid"/>
                <a:round/>
              </a:ln>
              <a:solidFill>
                <a:prstClr val="black">
                  <a:lumMod val="65000"/>
                  <a:lumOff val="35000"/>
                </a:prstClr>
              </a:solidFill>
              <a:latin typeface="Malgun Gothic" pitchFamily="34" charset="-127"/>
              <a:ea typeface="Malgun Gothic" pitchFamily="34" charset="-127"/>
              <a:cs typeface="宋体"/>
            </a:endParaRPr>
          </a:p>
          <a:p>
            <a:pPr marL="571500" indent="-571500">
              <a:buFont typeface="Arial" pitchFamily="34" charset="0"/>
              <a:buChar char="•"/>
            </a:pPr>
            <a:endParaRPr lang="en-US" altLang="zh-CN" sz="2000" u="sng" dirty="0">
              <a:ln w="9208" cap="flat" cmpd="sng" algn="ctr">
                <a:solidFill>
                  <a:srgbClr val="0055FE"/>
                </a:solidFill>
                <a:prstDash val="solid"/>
                <a:round/>
              </a:ln>
              <a:solidFill>
                <a:srgbClr val="0055FE"/>
              </a:solidFill>
              <a:latin typeface="Malgun Gothic" pitchFamily="34" charset="-127"/>
              <a:ea typeface="Malgun Gothic" pitchFamily="34" charset="-127"/>
              <a:cs typeface="宋体"/>
            </a:endParaRPr>
          </a:p>
          <a:p>
            <a:endParaRPr lang="en-US" altLang="zh-CN" sz="2000" u="sng" dirty="0">
              <a:ln w="9208" cap="flat" cmpd="sng" algn="ctr">
                <a:solidFill>
                  <a:srgbClr val="0055FE"/>
                </a:solidFill>
                <a:prstDash val="solid"/>
                <a:round/>
              </a:ln>
              <a:solidFill>
                <a:srgbClr val="0055FE"/>
              </a:solidFill>
              <a:latin typeface="Malgun Gothic" pitchFamily="34" charset="-127"/>
              <a:ea typeface="Malgun Gothic" pitchFamily="34" charset="-127"/>
              <a:cs typeface="宋体"/>
            </a:endParaRPr>
          </a:p>
          <a:p>
            <a:endParaRPr lang="zh-CN" alt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65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57" y="6220648"/>
            <a:ext cx="4176771" cy="5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255682" y="239235"/>
            <a:ext cx="9005978" cy="10967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400" dirty="0" err="1" smtClean="0">
                <a:ln w="9208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</a:ln>
                <a:solidFill>
                  <a:prstClr val="white">
                    <a:lumMod val="50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宋体"/>
              </a:rPr>
              <a:t>Turmatic</a:t>
            </a:r>
            <a:r>
              <a:rPr lang="en-US" sz="2400" dirty="0" smtClean="0">
                <a:ln w="9208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</a:ln>
                <a:solidFill>
                  <a:prstClr val="white">
                    <a:lumMod val="50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宋体"/>
              </a:rPr>
              <a:t> L 2530 </a:t>
            </a:r>
          </a:p>
          <a:p>
            <a:r>
              <a:rPr lang="en-US" sz="2400" dirty="0" smtClean="0">
                <a:ln w="9208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</a:ln>
                <a:solidFill>
                  <a:prstClr val="white">
                    <a:lumMod val="50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宋体"/>
              </a:rPr>
              <a:t>Laser cutter </a:t>
            </a:r>
            <a:endParaRPr lang="zh-CN" altLang="en-US" sz="1000" dirty="0">
              <a:ln w="9208" cap="flat" cmpd="sng" algn="ctr">
                <a:solidFill>
                  <a:prstClr val="white">
                    <a:lumMod val="50000"/>
                  </a:prstClr>
                </a:solidFill>
                <a:prstDash val="solid"/>
                <a:round/>
              </a:ln>
              <a:solidFill>
                <a:prstClr val="white">
                  <a:lumMod val="50000"/>
                </a:prstClr>
              </a:solidFill>
              <a:latin typeface="Malgun Gothic" panose="020B0503020000020004" pitchFamily="34" charset="-127"/>
              <a:cs typeface="宋体"/>
            </a:endParaRPr>
          </a:p>
          <a:p>
            <a:r>
              <a:rPr lang="en-US" sz="700" dirty="0">
                <a:ln w="9208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宋体"/>
                <a:cs typeface="宋体"/>
              </a:rPr>
              <a:t> </a:t>
            </a:r>
            <a:endParaRPr lang="zh-CN" altLang="en-US" sz="700" dirty="0">
              <a:solidFill>
                <a:prstClr val="black"/>
              </a:solidFill>
              <a:latin typeface="宋体"/>
              <a:cs typeface="宋体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550822"/>
              </p:ext>
            </p:extLst>
          </p:nvPr>
        </p:nvGraphicFramePr>
        <p:xfrm>
          <a:off x="255682" y="1729827"/>
          <a:ext cx="4902199" cy="420052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399269"/>
                <a:gridCol w="685356"/>
                <a:gridCol w="1523013"/>
                <a:gridCol w="1294561"/>
              </a:tblGrid>
              <a:tr h="25717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TC L 2530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90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Total Weight</a:t>
                      </a:r>
                      <a:endParaRPr lang="en-US" sz="900" b="0" i="0" u="none" strike="noStrike" dirty="0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Without Pallet Changer</a:t>
                      </a:r>
                      <a:endParaRPr lang="en-US" sz="900" b="0" i="0" u="none" strike="noStrike" dirty="0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7300kg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With Pallet Changer</a:t>
                      </a:r>
                      <a:endParaRPr lang="en-US" sz="900" b="0" i="0" u="none" strike="noStrike" dirty="0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8450kg</a:t>
                      </a:r>
                      <a:endParaRPr lang="en-US" sz="900" b="0" i="0" u="none" strike="noStrike" dirty="0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Working Range</a:t>
                      </a:r>
                      <a:endParaRPr lang="en-US" sz="900" b="0" i="0" u="none" strike="noStrike" dirty="0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in X axis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2500mm</a:t>
                      </a:r>
                      <a:endParaRPr lang="en-US" sz="900" b="0" i="0" u="none" strike="noStrike" dirty="0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in Y axis</a:t>
                      </a:r>
                      <a:endParaRPr lang="en-US" sz="900" b="0" i="0" u="none" strike="noStrike" dirty="0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1250mm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in Z axis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115mm</a:t>
                      </a:r>
                      <a:endParaRPr lang="en-US" sz="900" b="0" i="0" u="none" strike="noStrike" dirty="0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Overshoot Range</a:t>
                      </a:r>
                      <a:endParaRPr lang="en-US" sz="900" b="0" i="0" u="none" strike="noStrike" dirty="0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in X axis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dirty="0">
                          <a:effectLst/>
                        </a:rPr>
                        <a:t>-16 - +88</a:t>
                      </a:r>
                      <a:endParaRPr lang="en-US" altLang="zh-CN" sz="900" b="0" i="0" u="none" strike="noStrike" dirty="0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in Y axis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dirty="0">
                          <a:effectLst/>
                        </a:rPr>
                        <a:t>-16 - +64</a:t>
                      </a:r>
                      <a:endParaRPr lang="en-US" altLang="zh-CN" sz="900" b="0" i="0" u="none" strike="noStrike" dirty="0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in Z axis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  </a:t>
                      </a:r>
                      <a:r>
                        <a:rPr lang="en-US" altLang="zh-CN" sz="900" u="none" strike="noStrike" dirty="0">
                          <a:effectLst/>
                        </a:rPr>
                        <a:t>-2 - +16</a:t>
                      </a:r>
                      <a:endParaRPr lang="en-US" altLang="zh-CN" sz="900" b="0" i="0" u="none" strike="noStrike" dirty="0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Max. Travel Range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in X axis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2588mm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in Y axis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1305mm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in Z axis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118mm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Travel of Lift Door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630mm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without pallet changer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with pallet changer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Dimensions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Length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approx. 6500mm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approx. 6500mm</a:t>
                      </a:r>
                      <a:endParaRPr lang="en-US" sz="900" b="0" i="0" u="none" strike="noStrike" dirty="0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Width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approx. 2500mm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approx. 4500mm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Height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approx. 2000mm</a:t>
                      </a:r>
                      <a:endParaRPr lang="en-US" sz="900" b="0" i="0" u="none" strike="noStrike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approx. 2000mm</a:t>
                      </a:r>
                      <a:endParaRPr lang="en-US" sz="900" b="0" i="0" u="none" strike="noStrike" dirty="0"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04" y="148809"/>
            <a:ext cx="2321606" cy="1277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344101"/>
              </p:ext>
            </p:extLst>
          </p:nvPr>
        </p:nvGraphicFramePr>
        <p:xfrm>
          <a:off x="5338461" y="341992"/>
          <a:ext cx="3715387" cy="5054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3938"/>
                <a:gridCol w="490840"/>
                <a:gridCol w="454190"/>
                <a:gridCol w="36650"/>
                <a:gridCol w="722627"/>
                <a:gridCol w="490840"/>
                <a:gridCol w="436302"/>
              </a:tblGrid>
              <a:tr h="15187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TC L 2530</a:t>
                      </a:r>
                      <a:endParaRPr lang="en-US" sz="900" b="1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136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Control</a:t>
                      </a:r>
                      <a:endParaRPr lang="en-US" sz="900" b="1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SINUMERIK 840D-Based TRUMPF CNC Control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7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Electrical Loads1</a:t>
                      </a:r>
                      <a:endParaRPr lang="en-US" sz="900" b="1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with TFL 2000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55 kVA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with TFL 2700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63 kVA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with TFL 3200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65 kVA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</a:tr>
              <a:tr h="1293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with TFL 4000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80 kVA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7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Fuses2 (at 400V)</a:t>
                      </a:r>
                      <a:endParaRPr lang="en-US" sz="900" b="1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with TFL 2000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80 A 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with TFL 2700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100 A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with TFL 3200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100 A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</a:tr>
              <a:tr h="1293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with TFL 4000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125 A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</a:tr>
              <a:tr h="1293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7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Compressed Air Consumption</a:t>
                      </a:r>
                      <a:endParaRPr lang="en-US" sz="900" b="1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(required volume rate of flow based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on ISO 1217 or DIN 1945)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33m²3/h=550 I/min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7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Drives</a:t>
                      </a:r>
                      <a:endParaRPr lang="en-US" sz="900" b="1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effectLst/>
                        <a:latin typeface="Arial Unicode MS"/>
                      </a:endParaRPr>
                    </a:p>
                  </a:txBody>
                  <a:tcPr marL="5625" marR="5625" marT="56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effectLst/>
                        <a:latin typeface="Arial Unicode MS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effectLst/>
                        <a:latin typeface="Arial Unicode MS"/>
                      </a:endParaRPr>
                    </a:p>
                  </a:txBody>
                  <a:tcPr marL="5625" marR="5625" marT="5625" marB="0" anchor="ctr"/>
                </a:tc>
                <a:tc rowSpan="3"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maintenance-free, 3-phase AC servo motors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rowSpan="3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X,Y,Z axes</a:t>
                      </a:r>
                      <a:endParaRPr lang="en-US" sz="9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96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Speed</a:t>
                      </a:r>
                      <a:endParaRPr lang="en-US" sz="900" b="1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Max. Positioning Speed</a:t>
                      </a:r>
                      <a:endParaRPr lang="en-US" sz="9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Parallel to axis</a:t>
                      </a:r>
                      <a:endParaRPr lang="en-US" sz="9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60 m/min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Simultaneous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85 m/min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76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Accuracy</a:t>
                      </a:r>
                      <a:endParaRPr lang="en-US" sz="900" b="1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Smallest programmable increment</a:t>
                      </a:r>
                      <a:endParaRPr lang="en-US" sz="9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0.01 mm</a:t>
                      </a:r>
                      <a:endParaRPr lang="en-US" sz="9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Positioning accuracy²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±0.1 mm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Repeatablility²</a:t>
                      </a:r>
                      <a:endParaRPr lang="en-US" sz="9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±0.03 mm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7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Max Laser Power in CW Mode</a:t>
                      </a:r>
                      <a:endParaRPr lang="en-US" sz="900" b="1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TFL 2000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2000 W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TFL 2700</a:t>
                      </a:r>
                      <a:endParaRPr lang="en-US" sz="9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2700 W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TFL 3200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3200 W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</a:tr>
              <a:tr h="1293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TFL 4000</a:t>
                      </a:r>
                      <a:endParaRPr lang="en-US" sz="9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4000 W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7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Speed</a:t>
                      </a:r>
                      <a:endParaRPr lang="en-US" sz="900" b="1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with TFL 2000</a:t>
                      </a:r>
                      <a:endParaRPr lang="en-US" sz="9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12 mm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with TFL 2700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15 mm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with TFL 3200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20 mm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</a:tr>
              <a:tr h="1293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with TFL 4000</a:t>
                      </a:r>
                      <a:endParaRPr lang="en-US" sz="9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20 mm</a:t>
                      </a:r>
                      <a:endParaRPr lang="en-US" sz="900" b="0" i="0" u="none" strike="noStrike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628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57" y="6220648"/>
            <a:ext cx="4176771" cy="5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255682" y="239235"/>
            <a:ext cx="9005978" cy="10967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400" dirty="0" smtClean="0">
                <a:ln w="9208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</a:ln>
                <a:solidFill>
                  <a:prstClr val="white">
                    <a:lumMod val="50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宋体"/>
              </a:rPr>
              <a:t>YCM 106 CNC </a:t>
            </a:r>
          </a:p>
          <a:p>
            <a:r>
              <a:rPr lang="en-US" altLang="zh-CN" sz="2400" dirty="0" smtClean="0">
                <a:ln w="9208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</a:ln>
                <a:solidFill>
                  <a:prstClr val="white">
                    <a:lumMod val="50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宋体"/>
              </a:rPr>
              <a:t>Machine</a:t>
            </a:r>
            <a:endParaRPr lang="zh-CN" altLang="en-US" sz="1000" dirty="0">
              <a:ln w="9208" cap="flat" cmpd="sng" algn="ctr">
                <a:solidFill>
                  <a:prstClr val="white">
                    <a:lumMod val="50000"/>
                  </a:prstClr>
                </a:solidFill>
                <a:prstDash val="solid"/>
                <a:round/>
              </a:ln>
              <a:solidFill>
                <a:prstClr val="white">
                  <a:lumMod val="50000"/>
                </a:prstClr>
              </a:solidFill>
              <a:latin typeface="Malgun Gothic" panose="020B0503020000020004" pitchFamily="34" charset="-127"/>
              <a:cs typeface="宋体"/>
            </a:endParaRPr>
          </a:p>
          <a:p>
            <a:r>
              <a:rPr lang="en-US" sz="700" dirty="0">
                <a:ln w="9208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宋体"/>
                <a:cs typeface="宋体"/>
              </a:rPr>
              <a:t> </a:t>
            </a:r>
            <a:endParaRPr lang="zh-CN" altLang="en-US" sz="700" dirty="0">
              <a:solidFill>
                <a:prstClr val="black"/>
              </a:solidFill>
              <a:latin typeface="宋体"/>
              <a:cs typeface="宋体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0" y="1847209"/>
            <a:ext cx="3555925" cy="2638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323187"/>
              </p:ext>
            </p:extLst>
          </p:nvPr>
        </p:nvGraphicFramePr>
        <p:xfrm>
          <a:off x="4395548" y="549635"/>
          <a:ext cx="3527679" cy="5074920"/>
        </p:xfrm>
        <a:graphic>
          <a:graphicData uri="http://schemas.openxmlformats.org/drawingml/2006/table">
            <a:tbl>
              <a:tblPr/>
              <a:tblGrid>
                <a:gridCol w="1309927"/>
                <a:gridCol w="2217752"/>
              </a:tblGrid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SPINDLE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Spindle Speed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45~8,000rpm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Spindle Power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5.5/7.5/11kW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Spindle Taper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BT40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Front Bearing Diameter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ø70mm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TRAVEL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X-axis Travel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1,020mm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Y-axis Travel 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600mm 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Z-axis Travel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600mm 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9141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 smtClean="0">
                          <a:effectLst/>
                        </a:rPr>
                        <a:t>Distance </a:t>
                      </a:r>
                      <a:r>
                        <a:rPr lang="en-US" sz="900" u="none" strike="noStrike" dirty="0">
                          <a:effectLst/>
                        </a:rPr>
                        <a:t>Between Spindle Nose &amp; Table Top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80~680MM 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7095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Distance From Spindle Center to the Sheet Metal Front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617mm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TABLE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Table Size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1,120 x 600mm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No. T-Slots X Size X Pitch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5 x 18mm x 100mm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Max. Load on Table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800kg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FEEDRATE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Rapid </a:t>
                      </a:r>
                      <a:r>
                        <a:rPr lang="en-US" sz="900" u="none" strike="noStrike" dirty="0" err="1">
                          <a:effectLst/>
                        </a:rPr>
                        <a:t>Feedrate</a:t>
                      </a:r>
                      <a:r>
                        <a:rPr lang="en-US" sz="900" u="none" strike="noStrike" dirty="0">
                          <a:effectLst/>
                        </a:rPr>
                        <a:t> X/Y/Z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30/30/24 m/min.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Cutting Feedrate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1~10,000mm/min.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ACCURACY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Positioning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0.003mm/300mm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Repeatability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±0.003mm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ATC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Tool Magazine Capacity 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24T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Max. Tool Weight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6kg/pc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Broach Treat Spec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MAS-P40T-1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Max. Tool Size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90mm x 300mm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6716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Max Tool Dimensions </a:t>
                      </a:r>
                      <a:r>
                        <a:rPr lang="en-US" sz="900" u="none" strike="noStrike" dirty="0" smtClean="0">
                          <a:effectLst/>
                        </a:rPr>
                        <a:t>(Without </a:t>
                      </a:r>
                      <a:r>
                        <a:rPr lang="en-US" sz="900" u="none" strike="noStrike" dirty="0">
                          <a:effectLst/>
                        </a:rPr>
                        <a:t>Adjacent Tools)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ø140mm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Tool Changer Method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Arm Type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Tool Selection Method 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Random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GENERAL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Pneumatic Supplier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5.5kg/cm²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Power Cunsumption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24kVA (25kVA)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11758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Machine Weight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6,500kg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761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57" y="6220648"/>
            <a:ext cx="4176771" cy="5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255682" y="239235"/>
            <a:ext cx="9005978" cy="10967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400" dirty="0" smtClean="0">
                <a:ln w="9208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</a:ln>
                <a:solidFill>
                  <a:prstClr val="white">
                    <a:lumMod val="50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宋体"/>
              </a:rPr>
              <a:t>CNC </a:t>
            </a:r>
          </a:p>
          <a:p>
            <a:r>
              <a:rPr lang="en-US" altLang="zh-CN" sz="2400" dirty="0" smtClean="0">
                <a:ln w="9208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</a:ln>
                <a:solidFill>
                  <a:prstClr val="white">
                    <a:lumMod val="50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宋体"/>
              </a:rPr>
              <a:t>Machine</a:t>
            </a:r>
            <a:endParaRPr lang="zh-CN" altLang="en-US" sz="1000" dirty="0">
              <a:ln w="9208" cap="flat" cmpd="sng" algn="ctr">
                <a:solidFill>
                  <a:prstClr val="white">
                    <a:lumMod val="50000"/>
                  </a:prstClr>
                </a:solidFill>
                <a:prstDash val="solid"/>
                <a:round/>
              </a:ln>
              <a:solidFill>
                <a:prstClr val="white">
                  <a:lumMod val="50000"/>
                </a:prstClr>
              </a:solidFill>
              <a:latin typeface="Malgun Gothic" panose="020B0503020000020004" pitchFamily="34" charset="-127"/>
              <a:cs typeface="宋体"/>
            </a:endParaRPr>
          </a:p>
          <a:p>
            <a:r>
              <a:rPr lang="en-US" sz="700" dirty="0">
                <a:ln w="9208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宋体"/>
                <a:cs typeface="宋体"/>
              </a:rPr>
              <a:t> </a:t>
            </a:r>
            <a:endParaRPr lang="zh-CN" altLang="en-US" sz="700" dirty="0">
              <a:solidFill>
                <a:prstClr val="black"/>
              </a:solidFill>
              <a:latin typeface="宋体"/>
              <a:cs typeface="宋体"/>
            </a:endParaRPr>
          </a:p>
        </p:txBody>
      </p:sp>
      <p:pic>
        <p:nvPicPr>
          <p:cNvPr id="9" name="Picture 6" descr="CNC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9" r="1379" b="10603"/>
          <a:stretch>
            <a:fillRect/>
          </a:stretch>
        </p:blipFill>
        <p:spPr bwMode="auto">
          <a:xfrm>
            <a:off x="255682" y="2104847"/>
            <a:ext cx="3589456" cy="2260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824163"/>
              </p:ext>
            </p:extLst>
          </p:nvPr>
        </p:nvGraphicFramePr>
        <p:xfrm>
          <a:off x="4124686" y="239235"/>
          <a:ext cx="4813300" cy="5559585"/>
        </p:xfrm>
        <a:graphic>
          <a:graphicData uri="http://schemas.openxmlformats.org/drawingml/2006/table">
            <a:tbl>
              <a:tblPr/>
              <a:tblGrid>
                <a:gridCol w="2157577"/>
                <a:gridCol w="1599145"/>
                <a:gridCol w="1056578"/>
              </a:tblGrid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item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unit</a:t>
                      </a:r>
                      <a:endParaRPr lang="en-US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spec</a:t>
                      </a:r>
                      <a:endParaRPr lang="en-US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Max.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Turning </a:t>
                      </a:r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D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iameter </a:t>
                      </a:r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of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Lathe </a:t>
                      </a:r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bed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mm</a:t>
                      </a:r>
                      <a:endParaRPr lang="en-US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Φ360</a:t>
                      </a:r>
                      <a:endParaRPr lang="el-GR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Max.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Length </a:t>
                      </a:r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of </a:t>
                      </a:r>
                      <a:r>
                        <a:rPr lang="en-US" sz="1200" u="none" strike="noStrike" dirty="0" err="1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W</a:t>
                      </a:r>
                      <a:r>
                        <a:rPr lang="en-US" sz="1200" u="none" strike="noStrike" dirty="0" err="1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orkpiece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mm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350</a:t>
                      </a:r>
                      <a:endParaRPr lang="en-US" altLang="zh-CN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Max. </a:t>
                      </a:r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C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utting Length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mm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250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Max. </a:t>
                      </a:r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T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urning </a:t>
                      </a:r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D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iameter </a:t>
                      </a:r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of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Slip </a:t>
                      </a:r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P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late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mm</a:t>
                      </a:r>
                      <a:endParaRPr lang="en-US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Φ180</a:t>
                      </a:r>
                      <a:endParaRPr lang="el-GR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Max.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Cutting Length </a:t>
                      </a:r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of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Slip Plate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mm</a:t>
                      </a:r>
                      <a:endParaRPr lang="en-US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Φ180</a:t>
                      </a:r>
                      <a:endParaRPr lang="el-GR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Bore Diameter </a:t>
                      </a:r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of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Main Spindle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mm</a:t>
                      </a:r>
                      <a:endParaRPr lang="en-US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Φ53</a:t>
                      </a:r>
                      <a:endParaRPr lang="el-GR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Spindle Speed Range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r/min</a:t>
                      </a:r>
                      <a:endParaRPr lang="en-US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200-3000</a:t>
                      </a:r>
                      <a:endParaRPr lang="en-US" altLang="zh-CN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Cutter </a:t>
                      </a:r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F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rame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4 positions</a:t>
                      </a:r>
                      <a:endParaRPr lang="en-US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Ripit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 Move Speed </a:t>
                      </a:r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X/Z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m/min</a:t>
                      </a:r>
                      <a:endParaRPr lang="en-US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3.8/7.6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Cutter Install Dimension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mm</a:t>
                      </a:r>
                      <a:endParaRPr lang="en-US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20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Main </a:t>
                      </a:r>
                      <a:r>
                        <a:rPr lang="en-US" sz="1200" u="none" strike="noStrike" dirty="0" err="1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spinder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Diameter </a:t>
                      </a:r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of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Lathe End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mm</a:t>
                      </a:r>
                      <a:endParaRPr lang="en-US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Φ55</a:t>
                      </a:r>
                      <a:endParaRPr lang="el-GR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Bore Tapper </a:t>
                      </a:r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of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Main </a:t>
                      </a:r>
                      <a:r>
                        <a:rPr lang="en-US" sz="1200" u="none" strike="noStrike" dirty="0" err="1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Spinder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of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Lathe End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莫氏</a:t>
                      </a:r>
                      <a:r>
                        <a:rPr lang="en-US" altLang="zh-CN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4#</a:t>
                      </a:r>
                      <a:endParaRPr lang="zh-CN" alt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Sleeve Travel </a:t>
                      </a:r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of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Lathe End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mm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140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X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Axis Travel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mm</a:t>
                      </a:r>
                      <a:endParaRPr lang="en-US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220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198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Z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Axis Travel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mm</a:t>
                      </a:r>
                      <a:endParaRPr lang="en-US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260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X/Z </a:t>
                      </a:r>
                      <a:r>
                        <a:rPr lang="fr-FR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Axis Re Orient Precision</a:t>
                      </a:r>
                      <a:endParaRPr lang="fr-FR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mm</a:t>
                      </a:r>
                      <a:endParaRPr lang="en-US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0.007/0.01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Main Motor </a:t>
                      </a:r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P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ower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kW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变频</a:t>
                      </a:r>
                      <a:r>
                        <a:rPr lang="en-US" altLang="zh-CN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5.5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Net Weight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kg</a:t>
                      </a:r>
                      <a:endParaRPr lang="en-US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1750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G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ross Weight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kg</a:t>
                      </a:r>
                      <a:endParaRPr lang="en-US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3150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athe Dimension </a:t>
                      </a:r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(L x W x H)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mm</a:t>
                      </a:r>
                      <a:endParaRPr lang="en-US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2060×1230×1609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NC CONTROL SYSTEM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FANUC 0i-mate</a:t>
                      </a:r>
                      <a:endParaRPr lang="en-US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achining Precision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IT6-IT7</a:t>
                      </a:r>
                      <a:endParaRPr lang="en-US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urface Roughness </a:t>
                      </a:r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of </a:t>
                      </a:r>
                      <a:r>
                        <a:rPr lang="en-US" sz="1200" u="none" strike="noStrike" dirty="0" err="1" smtClean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Workpiece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μ</a:t>
                      </a:r>
                      <a:r>
                        <a:rPr lang="en-US" sz="1200" u="none" strike="noStrike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</a:t>
                      </a:r>
                      <a:endParaRPr lang="en-US" sz="1200" b="0" i="0" u="none" strike="noStrike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j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Ra1.6</a:t>
                      </a:r>
                      <a:endParaRPr lang="en-US" sz="1200" b="0" i="0" u="none" strike="noStrike" dirty="0">
                        <a:effectLst/>
                        <a:latin typeface="+mj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399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57" y="6220648"/>
            <a:ext cx="4176771" cy="5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255682" y="239235"/>
            <a:ext cx="9005978" cy="10967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400" dirty="0" smtClean="0">
                <a:ln w="9208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</a:ln>
                <a:solidFill>
                  <a:prstClr val="white">
                    <a:lumMod val="50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宋体"/>
              </a:rPr>
              <a:t>HB16 Balancing Machine</a:t>
            </a:r>
            <a:endParaRPr lang="zh-CN" altLang="en-US" sz="1000" dirty="0">
              <a:ln w="9208" cap="flat" cmpd="sng" algn="ctr">
                <a:solidFill>
                  <a:prstClr val="white">
                    <a:lumMod val="50000"/>
                  </a:prstClr>
                </a:solidFill>
                <a:prstDash val="solid"/>
                <a:round/>
              </a:ln>
              <a:solidFill>
                <a:prstClr val="white">
                  <a:lumMod val="50000"/>
                </a:prstClr>
              </a:solidFill>
              <a:latin typeface="Malgun Gothic" panose="020B0503020000020004" pitchFamily="34" charset="-127"/>
              <a:cs typeface="宋体"/>
            </a:endParaRPr>
          </a:p>
          <a:p>
            <a:r>
              <a:rPr lang="en-US" sz="700" dirty="0">
                <a:ln w="9208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宋体"/>
                <a:cs typeface="宋体"/>
              </a:rPr>
              <a:t> </a:t>
            </a:r>
            <a:endParaRPr lang="zh-CN" altLang="en-US" sz="700" dirty="0">
              <a:solidFill>
                <a:prstClr val="black"/>
              </a:solidFill>
              <a:latin typeface="宋体"/>
              <a:cs typeface="宋体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86434"/>
              </p:ext>
            </p:extLst>
          </p:nvPr>
        </p:nvGraphicFramePr>
        <p:xfrm>
          <a:off x="4133570" y="968017"/>
          <a:ext cx="4813300" cy="4462168"/>
        </p:xfrm>
        <a:graphic>
          <a:graphicData uri="http://schemas.openxmlformats.org/drawingml/2006/table">
            <a:tbl>
              <a:tblPr/>
              <a:tblGrid>
                <a:gridCol w="2157577"/>
                <a:gridCol w="1599145"/>
                <a:gridCol w="1056578"/>
              </a:tblGrid>
              <a:tr h="466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Work Piece </a:t>
                      </a:r>
                      <a:r>
                        <a:rPr lang="en-US" sz="1200" b="0" i="0" u="none" strike="noStrike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W</a:t>
                      </a:r>
                      <a:r>
                        <a:rPr lang="en-US" sz="1200" b="0" i="0" u="none" strike="noStrike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eight Range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+mj-lt"/>
                          <a:ea typeface="宋体" panose="02010600030101010101" pitchFamily="2" charset="-122"/>
                        </a:rPr>
                        <a:t>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j-lt"/>
                          <a:ea typeface="宋体" panose="02010600030101010101" pitchFamily="2" charset="-122"/>
                        </a:rPr>
                        <a:t>0.5-16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0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Max. </a:t>
                      </a:r>
                      <a:r>
                        <a:rPr lang="en-US" sz="1200" b="0" i="0" u="none" strike="noStrike" dirty="0" err="1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Workpiece</a:t>
                      </a:r>
                      <a:r>
                        <a:rPr lang="en-US" sz="1200" b="0" i="0" u="none" strike="noStrike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 Diameter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+mj-lt"/>
                          <a:ea typeface="宋体" panose="02010600030101010101" pitchFamily="2" charset="-122"/>
                        </a:rPr>
                        <a:t>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j-lt"/>
                          <a:ea typeface="宋体" panose="02010600030101010101" pitchFamily="2" charset="-122"/>
                        </a:rPr>
                        <a:t>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Range </a:t>
                      </a:r>
                      <a:r>
                        <a:rPr lang="en-US" sz="1200" b="0" i="0" u="none" strike="noStrike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of </a:t>
                      </a:r>
                      <a:r>
                        <a:rPr lang="en-US" sz="1200" b="0" i="0" u="none" strike="noStrike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Two Support </a:t>
                      </a:r>
                      <a:r>
                        <a:rPr lang="en-US" sz="1200" b="0" i="0" u="none" strike="noStrike" dirty="0" err="1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Spinder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j-lt"/>
                          <a:ea typeface="宋体" panose="02010600030101010101" pitchFamily="2" charset="-122"/>
                        </a:rPr>
                        <a:t>40-420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Diameter Range </a:t>
                      </a:r>
                      <a:r>
                        <a:rPr lang="en-US" sz="1200" b="0" i="0" u="none" strike="noStrike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of </a:t>
                      </a:r>
                      <a:r>
                        <a:rPr lang="en-US" sz="1200" b="0" i="0" u="none" strike="noStrike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Support </a:t>
                      </a:r>
                      <a:r>
                        <a:rPr lang="en-US" sz="1200" b="0" i="0" u="none" strike="noStrike" dirty="0" err="1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Spinder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+mj-lt"/>
                          <a:ea typeface="宋体" panose="02010600030101010101" pitchFamily="2" charset="-122"/>
                        </a:rPr>
                        <a:t>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j-lt"/>
                          <a:ea typeface="宋体" panose="02010600030101010101" pitchFamily="2" charset="-122"/>
                        </a:rPr>
                        <a:t>5-40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65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Diameter </a:t>
                      </a:r>
                      <a:r>
                        <a:rPr lang="en-US" sz="1200" b="0" i="0" u="none" strike="noStrike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of </a:t>
                      </a:r>
                      <a:r>
                        <a:rPr lang="en-US" sz="1200" b="0" i="0" u="none" strike="noStrike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Drive Belt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j-lt"/>
                          <a:ea typeface="宋体" panose="02010600030101010101" pitchFamily="2" charset="-122"/>
                        </a:rPr>
                        <a:t>10-120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j-lt"/>
                          <a:ea typeface="宋体" panose="02010600030101010101" pitchFamily="2" charset="-122"/>
                        </a:rPr>
                        <a:t>10-120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68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Balance Speed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rpm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j-lt"/>
                          <a:ea typeface="宋体" panose="02010600030101010101" pitchFamily="2" charset="-122"/>
                        </a:rPr>
                        <a:t>680/1220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75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Motor Power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+mj-lt"/>
                          <a:ea typeface="宋体" panose="02010600030101010101" pitchFamily="2" charset="-122"/>
                        </a:rPr>
                        <a:t>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+mj-lt"/>
                          <a:ea typeface="宋体" panose="02010600030101010101" pitchFamily="2" charset="-122"/>
                        </a:rPr>
                        <a:t>0.25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68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Min. </a:t>
                      </a:r>
                      <a:r>
                        <a:rPr lang="en-US" sz="1200" b="0" i="0" u="none" strike="noStrike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Balance </a:t>
                      </a:r>
                      <a:r>
                        <a:rPr lang="en-US" sz="1200" b="0" i="0" u="none" strike="noStrike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200" b="0" i="0" u="none" strike="noStrike" dirty="0" err="1">
                          <a:effectLst/>
                          <a:latin typeface="+mj-lt"/>
                          <a:ea typeface="宋体" panose="02010600030101010101" pitchFamily="2" charset="-122"/>
                        </a:rPr>
                        <a:t>emar</a:t>
                      </a:r>
                      <a:r>
                        <a:rPr lang="en-US" sz="1200" b="0" i="0" u="none" strike="noStrike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+mj-lt"/>
                          <a:ea typeface="宋体" panose="02010600030101010101" pitchFamily="2" charset="-122"/>
                        </a:rPr>
                        <a:t>gmm/kg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j-lt"/>
                          <a:ea typeface="宋体" panose="02010600030101010101" pitchFamily="2" charset="-122"/>
                        </a:rPr>
                        <a:t>≤</a:t>
                      </a:r>
                      <a:r>
                        <a:rPr lang="en-US" altLang="zh-CN" sz="1200" b="0" i="0" u="none" strike="noStrike">
                          <a:effectLst/>
                          <a:latin typeface="+mj-lt"/>
                          <a:ea typeface="宋体" panose="02010600030101010101" pitchFamily="2" charset="-122"/>
                        </a:rPr>
                        <a:t>0.3</a:t>
                      </a:r>
                      <a:endParaRPr lang="zh-CN" alt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0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Not </a:t>
                      </a:r>
                      <a:r>
                        <a:rPr lang="en-US" sz="1200" b="0" i="0" u="none" strike="noStrike" dirty="0" err="1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Nalance</a:t>
                      </a:r>
                      <a:r>
                        <a:rPr lang="en-US" sz="1200" b="0" i="0" u="none" strike="noStrike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 Release </a:t>
                      </a:r>
                      <a:r>
                        <a:rPr lang="en-US" sz="1200" b="0" i="0" u="none" strike="noStrike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(URR)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+mj-lt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≥</a:t>
                      </a:r>
                      <a:r>
                        <a:rPr lang="en-US" altLang="zh-CN" sz="1200" b="0" i="0" u="none" strike="noStrike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90</a:t>
                      </a:r>
                      <a:r>
                        <a:rPr lang="zh-CN" altLang="en-US" sz="1200" b="0" i="0" u="none" strike="noStrike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http://site4demo.com/lynxpp/sites/default/files/cc_enc/Balance%20Mach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7" y="1965444"/>
            <a:ext cx="3419171" cy="2467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59722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57" y="6220648"/>
            <a:ext cx="4176771" cy="5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255682" y="239235"/>
            <a:ext cx="9005978" cy="10967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400" dirty="0" smtClean="0">
                <a:ln w="9208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</a:ln>
                <a:solidFill>
                  <a:prstClr val="white">
                    <a:lumMod val="50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宋体"/>
              </a:rPr>
              <a:t>A75 Tube Bender </a:t>
            </a:r>
            <a:endParaRPr lang="zh-CN" altLang="en-US" sz="1000" dirty="0">
              <a:ln w="9208" cap="flat" cmpd="sng" algn="ctr">
                <a:solidFill>
                  <a:prstClr val="white">
                    <a:lumMod val="50000"/>
                  </a:prstClr>
                </a:solidFill>
                <a:prstDash val="solid"/>
                <a:round/>
              </a:ln>
              <a:solidFill>
                <a:prstClr val="white">
                  <a:lumMod val="50000"/>
                </a:prstClr>
              </a:solidFill>
              <a:latin typeface="Malgun Gothic" panose="020B0503020000020004" pitchFamily="34" charset="-127"/>
              <a:cs typeface="宋体"/>
            </a:endParaRPr>
          </a:p>
          <a:p>
            <a:r>
              <a:rPr lang="en-US" sz="700" dirty="0">
                <a:ln w="9208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宋体"/>
                <a:cs typeface="宋体"/>
              </a:rPr>
              <a:t> </a:t>
            </a:r>
            <a:endParaRPr lang="zh-CN" altLang="en-US" sz="700" dirty="0">
              <a:solidFill>
                <a:prstClr val="black"/>
              </a:solidFill>
              <a:latin typeface="宋体"/>
              <a:cs typeface="宋体"/>
            </a:endParaRPr>
          </a:p>
        </p:txBody>
      </p:sp>
      <p:pic>
        <p:nvPicPr>
          <p:cNvPr id="7" name="Picture 8" descr="tube ben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r="3960"/>
          <a:stretch>
            <a:fillRect/>
          </a:stretch>
        </p:blipFill>
        <p:spPr bwMode="auto">
          <a:xfrm>
            <a:off x="255682" y="1335953"/>
            <a:ext cx="3792159" cy="4357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673740"/>
              </p:ext>
            </p:extLst>
          </p:nvPr>
        </p:nvGraphicFramePr>
        <p:xfrm>
          <a:off x="4484262" y="1132651"/>
          <a:ext cx="4282366" cy="4316730"/>
        </p:xfrm>
        <a:graphic>
          <a:graphicData uri="http://schemas.openxmlformats.org/drawingml/2006/table">
            <a:tbl>
              <a:tblPr/>
              <a:tblGrid>
                <a:gridCol w="1626643"/>
                <a:gridCol w="1599145"/>
                <a:gridCol w="1056578"/>
              </a:tblGrid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Technical Spec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+mj-lt"/>
                        </a:rPr>
                        <a:t>　</a:t>
                      </a:r>
                      <a:endParaRPr lang="zh-CN" alt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+mj-lt"/>
                        </a:rPr>
                        <a:t>　</a:t>
                      </a:r>
                      <a:endParaRPr lang="zh-CN" alt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Max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.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Bend Spec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mm/inch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75/2.95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Max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.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Tube Thickness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mm/inch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2.5/0.1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Bend Radius Range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mm/inch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60-350/2.36-13.78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Max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.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Bend Angle Range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°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190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Max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.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Mandrel Valid Distance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mm/inch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2600/102.36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Worktable Height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mm/inch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1100/43.31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Tooling Center Height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mm/inch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50/1.97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Fixture Move Distance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mm/inch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90/3.54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Mandrel Move Distance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mm/inch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75/2.95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Bend Speed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°/sec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20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Bend Precision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°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0.15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Hydraulic System Motor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kw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7.5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Total Power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kw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7.5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Oil Box Capacity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L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180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Max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.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Pressure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Mpa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17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Machine Width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mm/inch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950/37.4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Machine Height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mm/inch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j-lt"/>
                        </a:rPr>
                        <a:t>1250/49.21</a:t>
                      </a:r>
                      <a:endParaRPr lang="en-US" altLang="zh-CN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Machine Length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mm/inch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3600/141.73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Machine Weight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kg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j-lt"/>
                        </a:rPr>
                        <a:t>2600</a:t>
                      </a:r>
                      <a:endParaRPr lang="en-US" altLang="zh-CN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316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57" y="6220648"/>
            <a:ext cx="4176771" cy="5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255682" y="239235"/>
            <a:ext cx="9005978" cy="10967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400" dirty="0" smtClean="0">
                <a:ln w="9208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</a:ln>
                <a:solidFill>
                  <a:prstClr val="white">
                    <a:lumMod val="50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宋体"/>
              </a:rPr>
              <a:t>QC12Y-8*3200 Shear</a:t>
            </a:r>
            <a:endParaRPr lang="zh-CN" altLang="en-US" sz="1000" dirty="0">
              <a:ln w="9208" cap="flat" cmpd="sng" algn="ctr">
                <a:solidFill>
                  <a:prstClr val="white">
                    <a:lumMod val="50000"/>
                  </a:prstClr>
                </a:solidFill>
                <a:prstDash val="solid"/>
                <a:round/>
              </a:ln>
              <a:solidFill>
                <a:prstClr val="white">
                  <a:lumMod val="50000"/>
                </a:prstClr>
              </a:solidFill>
              <a:latin typeface="Malgun Gothic" panose="020B0503020000020004" pitchFamily="34" charset="-127"/>
              <a:cs typeface="宋体"/>
            </a:endParaRPr>
          </a:p>
          <a:p>
            <a:r>
              <a:rPr lang="en-US" sz="700" dirty="0">
                <a:ln w="9208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宋体"/>
                <a:cs typeface="宋体"/>
              </a:rPr>
              <a:t> </a:t>
            </a:r>
            <a:endParaRPr lang="zh-CN" altLang="en-US" sz="700" dirty="0">
              <a:solidFill>
                <a:prstClr val="black"/>
              </a:solidFill>
              <a:latin typeface="宋体"/>
              <a:cs typeface="宋体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744186"/>
              </p:ext>
            </p:extLst>
          </p:nvPr>
        </p:nvGraphicFramePr>
        <p:xfrm>
          <a:off x="4165600" y="1804988"/>
          <a:ext cx="4813300" cy="2862897"/>
        </p:xfrm>
        <a:graphic>
          <a:graphicData uri="http://schemas.openxmlformats.org/drawingml/2006/table">
            <a:tbl>
              <a:tblPr/>
              <a:tblGrid>
                <a:gridCol w="2157577"/>
                <a:gridCol w="1599145"/>
                <a:gridCol w="1056578"/>
              </a:tblGrid>
              <a:tr h="392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Technical Spec</a:t>
                      </a:r>
                      <a:endParaRPr lang="en-US" sz="12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unit</a:t>
                      </a:r>
                      <a:endParaRPr lang="en-US" sz="1200" b="0" i="0" u="none" strike="noStrike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zh-CN" altLang="en-US" sz="1200" b="0" i="0" u="none" strike="noStrike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444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Cutting 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Size 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TxW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US" sz="12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mm</a:t>
                      </a:r>
                      <a:endParaRPr lang="en-US" sz="12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8x3200</a:t>
                      </a:r>
                      <a:endParaRPr lang="en-US" sz="1200" b="0" i="0" u="none" strike="noStrike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444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Shear 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Angle</a:t>
                      </a:r>
                      <a:endParaRPr lang="en-US" sz="12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lt"/>
                        </a:rPr>
                        <a:t>°</a:t>
                      </a:r>
                      <a:endParaRPr lang="en-US" altLang="zh-CN" sz="12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n-lt"/>
                        </a:rPr>
                        <a:t>1°30'</a:t>
                      </a:r>
                      <a:endParaRPr lang="en-US" altLang="zh-CN" sz="1200" b="0" i="0" u="none" strike="noStrike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40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Strokes</a:t>
                      </a:r>
                      <a:endParaRPr lang="en-US" sz="1200" b="0" i="0" u="none" strike="noStrike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Min</a:t>
                      </a:r>
                      <a:r>
                        <a:rPr lang="en-US" sz="1200" u="none" strike="noStrike" baseline="30000">
                          <a:effectLst/>
                          <a:latin typeface="+mn-lt"/>
                        </a:rPr>
                        <a:t>-1</a:t>
                      </a:r>
                      <a:endParaRPr lang="en-US" sz="1200" b="0" i="0" u="none" strike="noStrike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n-lt"/>
                        </a:rPr>
                        <a:t>10</a:t>
                      </a:r>
                      <a:endParaRPr lang="en-US" altLang="zh-CN" sz="1200" b="0" i="0" u="none" strike="noStrike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Adjusting 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Range 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of </a:t>
                      </a:r>
                      <a:r>
                        <a:rPr lang="en-US" sz="1200" u="none" strike="noStrike" dirty="0" err="1" smtClean="0">
                          <a:effectLst/>
                          <a:latin typeface="+mn-lt"/>
                        </a:rPr>
                        <a:t>Backgauge</a:t>
                      </a:r>
                      <a:endParaRPr lang="en-US" sz="12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mm</a:t>
                      </a:r>
                      <a:endParaRPr lang="en-US" sz="1200" b="0" i="0" u="none" strike="noStrike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n-lt"/>
                        </a:rPr>
                        <a:t>20-600</a:t>
                      </a:r>
                      <a:endParaRPr lang="en-US" altLang="zh-CN" sz="1200" b="0" i="0" u="none" strike="noStrike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Main 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Motor Capacity</a:t>
                      </a:r>
                      <a:endParaRPr lang="en-US" sz="12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KW</a:t>
                      </a:r>
                      <a:endParaRPr lang="en-US" sz="1200" b="0" i="0" u="none" strike="noStrike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n-lt"/>
                        </a:rPr>
                        <a:t>7.5</a:t>
                      </a:r>
                      <a:endParaRPr lang="en-US" altLang="zh-CN" sz="1200" b="0" i="0" u="none" strike="noStrike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Outline 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Dimensions 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LxWxH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US" sz="12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mm</a:t>
                      </a:r>
                      <a:endParaRPr lang="en-US" sz="1200" b="0" i="0" u="none" strike="noStrike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3880x1830x1720</a:t>
                      </a:r>
                      <a:endParaRPr lang="en-US" sz="12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" name="Picture 13" descr="20090829142432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2" y="2012394"/>
            <a:ext cx="3548290" cy="2373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55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57" y="6220648"/>
            <a:ext cx="4176771" cy="5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255682" y="239235"/>
            <a:ext cx="9005978" cy="10967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400" dirty="0" smtClean="0">
                <a:ln w="9208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</a:ln>
                <a:solidFill>
                  <a:prstClr val="white">
                    <a:lumMod val="50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宋体"/>
              </a:rPr>
              <a:t>WC67Y-100/3200 Press Brake</a:t>
            </a:r>
            <a:endParaRPr lang="zh-CN" altLang="en-US" sz="1000" dirty="0">
              <a:ln w="9208" cap="flat" cmpd="sng" algn="ctr">
                <a:solidFill>
                  <a:prstClr val="white">
                    <a:lumMod val="50000"/>
                  </a:prstClr>
                </a:solidFill>
                <a:prstDash val="solid"/>
                <a:round/>
              </a:ln>
              <a:solidFill>
                <a:prstClr val="white">
                  <a:lumMod val="50000"/>
                </a:prstClr>
              </a:solidFill>
              <a:latin typeface="Malgun Gothic" panose="020B0503020000020004" pitchFamily="34" charset="-127"/>
              <a:cs typeface="宋体"/>
            </a:endParaRPr>
          </a:p>
          <a:p>
            <a:r>
              <a:rPr lang="en-US" sz="700" dirty="0">
                <a:ln w="9208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宋体"/>
                <a:cs typeface="宋体"/>
              </a:rPr>
              <a:t> </a:t>
            </a:r>
            <a:endParaRPr lang="zh-CN" altLang="en-US" sz="700" dirty="0">
              <a:solidFill>
                <a:prstClr val="black"/>
              </a:solidFill>
              <a:latin typeface="宋体"/>
              <a:cs typeface="宋体"/>
            </a:endParaRPr>
          </a:p>
        </p:txBody>
      </p:sp>
      <p:pic>
        <p:nvPicPr>
          <p:cNvPr id="7" name="Picture 12" descr="20080102134836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2" y="2037794"/>
            <a:ext cx="3614833" cy="2311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697842"/>
              </p:ext>
            </p:extLst>
          </p:nvPr>
        </p:nvGraphicFramePr>
        <p:xfrm>
          <a:off x="3991646" y="1026860"/>
          <a:ext cx="4907656" cy="4446661"/>
        </p:xfrm>
        <a:graphic>
          <a:graphicData uri="http://schemas.openxmlformats.org/drawingml/2006/table">
            <a:tbl>
              <a:tblPr/>
              <a:tblGrid>
                <a:gridCol w="2157577"/>
                <a:gridCol w="1599145"/>
                <a:gridCol w="1150934"/>
              </a:tblGrid>
              <a:tr h="3337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Technical Spec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unit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+mj-lt"/>
                        </a:rPr>
                        <a:t>　</a:t>
                      </a:r>
                      <a:endParaRPr lang="zh-CN" alt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Nominal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Force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KN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1000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9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Length of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Table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mm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j-lt"/>
                        </a:rPr>
                        <a:t>3200</a:t>
                      </a:r>
                      <a:endParaRPr lang="en-US" altLang="zh-CN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Distance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Between Uprights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mm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2550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Throat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Depth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mm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320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55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Ram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Stoke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mm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150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431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Stroke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Adjustment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mm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100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Max.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Opening Height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mm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420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Strokes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min</a:t>
                      </a:r>
                      <a:r>
                        <a:rPr lang="en-US" sz="1200" u="none" strike="noStrike" baseline="30000">
                          <a:effectLst/>
                          <a:latin typeface="+mj-lt"/>
                        </a:rPr>
                        <a:t>-1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8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5528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Main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Motor 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C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apacity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KW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+mj-lt"/>
                        </a:rPr>
                        <a:t>7.5</a:t>
                      </a:r>
                      <a:endParaRPr lang="en-US" altLang="zh-CN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4994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Outline </a:t>
                      </a:r>
                      <a:r>
                        <a:rPr lang="en-US" sz="1200" u="none" strike="noStrike" dirty="0" smtClean="0">
                          <a:effectLst/>
                          <a:latin typeface="+mj-lt"/>
                        </a:rPr>
                        <a:t>Dimensions 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200" u="none" strike="noStrike" dirty="0" err="1">
                          <a:effectLst/>
                          <a:latin typeface="+mj-lt"/>
                        </a:rPr>
                        <a:t>LxWxH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j-lt"/>
                        </a:rPr>
                        <a:t>mm</a:t>
                      </a:r>
                      <a:endParaRPr lang="en-US" sz="1200" b="0" i="0" u="none" strike="noStrike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3260x1465x2600</a:t>
                      </a:r>
                      <a:endParaRPr lang="en-US" sz="1200" b="0" i="0" u="none" strike="noStrike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513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llinan Blank Slide">
  <a:themeElements>
    <a:clrScheme name="元素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透视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2.xml><?xml version="1.0" encoding="utf-8"?>
<a:themeOverride xmlns:a="http://schemas.openxmlformats.org/drawingml/2006/main">
  <a:clrScheme name="透视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3.xml><?xml version="1.0" encoding="utf-8"?>
<a:themeOverride xmlns:a="http://schemas.openxmlformats.org/drawingml/2006/main">
  <a:clrScheme name="透视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4.xml><?xml version="1.0" encoding="utf-8"?>
<a:themeOverride xmlns:a="http://schemas.openxmlformats.org/drawingml/2006/main">
  <a:clrScheme name="透视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5.xml><?xml version="1.0" encoding="utf-8"?>
<a:themeOverride xmlns:a="http://schemas.openxmlformats.org/drawingml/2006/main">
  <a:clrScheme name="透视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6.xml><?xml version="1.0" encoding="utf-8"?>
<a:themeOverride xmlns:a="http://schemas.openxmlformats.org/drawingml/2006/main">
  <a:clrScheme name="透视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7.xml><?xml version="1.0" encoding="utf-8"?>
<a:themeOverride xmlns:a="http://schemas.openxmlformats.org/drawingml/2006/main">
  <a:clrScheme name="透视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8.xml><?xml version="1.0" encoding="utf-8"?>
<a:themeOverride xmlns:a="http://schemas.openxmlformats.org/drawingml/2006/main">
  <a:clrScheme name="透视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871</Words>
  <Application>Microsoft Office PowerPoint</Application>
  <PresentationFormat>全屏显示(4:3)</PresentationFormat>
  <Paragraphs>457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 Unicode MS</vt:lpstr>
      <vt:lpstr>Malgun Gothic</vt:lpstr>
      <vt:lpstr>宋体</vt:lpstr>
      <vt:lpstr>Arial</vt:lpstr>
      <vt:lpstr>Calibri</vt:lpstr>
      <vt:lpstr>Calibri Light</vt:lpstr>
      <vt:lpstr>DaunPenh</vt:lpstr>
      <vt:lpstr>Times New Roman</vt:lpstr>
      <vt:lpstr>Office 主题</vt:lpstr>
      <vt:lpstr>Cullinan Blank Slide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TOSHIBA</dc:creator>
  <cp:lastModifiedBy>TOSHIBA</cp:lastModifiedBy>
  <cp:revision>11</cp:revision>
  <dcterms:created xsi:type="dcterms:W3CDTF">2013-03-27T04:18:10Z</dcterms:created>
  <dcterms:modified xsi:type="dcterms:W3CDTF">2013-03-27T06:13:19Z</dcterms:modified>
</cp:coreProperties>
</file>